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5" r:id="rId6"/>
    <p:sldId id="258" r:id="rId7"/>
    <p:sldId id="270" r:id="rId8"/>
    <p:sldId id="271" r:id="rId9"/>
    <p:sldId id="269" r:id="rId10"/>
    <p:sldId id="267" r:id="rId11"/>
    <p:sldId id="268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2" autoAdjust="0"/>
    <p:restoredTop sz="94627"/>
  </p:normalViewPr>
  <p:slideViewPr>
    <p:cSldViewPr snapToGrid="0" snapToObjects="1">
      <p:cViewPr varScale="1">
        <p:scale>
          <a:sx n="53" d="100"/>
          <a:sy n="53" d="100"/>
        </p:scale>
        <p:origin x="8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AAC57-CC3E-A444-AEEF-DF2B058A99DB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D1DF6-9D95-4C4A-B301-B1FA2B5921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8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Average daily intake of food decreases up to 30% between 20 and 80 years old</a:t>
            </a:r>
          </a:p>
          <a:p>
            <a:endParaRPr lang="en-US" dirty="0"/>
          </a:p>
          <a:p>
            <a:r>
              <a:rPr lang="en-US" dirty="0"/>
              <a:t>Anorexia</a:t>
            </a:r>
            <a:r>
              <a:rPr lang="en-US" baseline="0" dirty="0"/>
              <a:t> of aging-decline in energy expenditure with age is overcome by the decline in energy intake (eat less but don’t cut down on activity enough to compensate for 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D1DF6-9D95-4C4A-B301-B1FA2B59215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Cause is multi-factorial-decreased physical activity, decreased resting metabolic rate, diminished sex hormones and reduced growth h0rmone secretion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D1DF6-9D95-4C4A-B301-B1FA2B59215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Hydration-decreased thirst perception, diuretics for </a:t>
            </a:r>
            <a:r>
              <a:rPr lang="en-US" dirty="0" err="1"/>
              <a:t>htn</a:t>
            </a:r>
            <a:r>
              <a:rPr lang="en-US" dirty="0"/>
              <a:t>, reduced </a:t>
            </a:r>
            <a:r>
              <a:rPr lang="en-US" dirty="0" err="1"/>
              <a:t>glomerular</a:t>
            </a:r>
            <a:r>
              <a:rPr lang="en-US" dirty="0"/>
              <a:t> filtration rate and renal impairment</a:t>
            </a:r>
          </a:p>
          <a:p>
            <a:r>
              <a:rPr lang="en-US" dirty="0"/>
              <a:t>Mobility-don’t move, don’t burn calories, poorer gut motility, constipation and can’t get to store to get food or can’t move arms</a:t>
            </a:r>
            <a:r>
              <a:rPr lang="en-US" baseline="0" dirty="0"/>
              <a:t> to get spoon to mouth</a:t>
            </a:r>
            <a:endParaRPr lang="en-US" dirty="0"/>
          </a:p>
          <a:p>
            <a:r>
              <a:rPr lang="en-US" dirty="0"/>
              <a:t>Teeth- don’t</a:t>
            </a:r>
            <a:r>
              <a:rPr lang="en-US" baseline="0" dirty="0"/>
              <a:t> have them , mouth pain, denture don't fit, can’t chew foods; older people in general have decreased oral intake</a:t>
            </a:r>
          </a:p>
          <a:p>
            <a:r>
              <a:rPr lang="en-US" baseline="0" dirty="0"/>
              <a:t>Fiber-eating softer foods don’t give fiber so get constipated- need to review high fiber foods</a:t>
            </a:r>
          </a:p>
          <a:p>
            <a:r>
              <a:rPr lang="en-US" baseline="0" dirty="0"/>
              <a:t>Chronic illness-assess impact of medications and chronic illness on diet and nutrition, PEG tubes, stroke patients, physical inability to feed self</a:t>
            </a:r>
          </a:p>
          <a:p>
            <a:r>
              <a:rPr lang="en-US" baseline="0" dirty="0"/>
              <a:t>Reduced income-can’t afford food, fixed income-food or rent?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D1DF6-9D95-4C4A-B301-B1FA2B5921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RDA is to minimum</a:t>
            </a:r>
            <a:r>
              <a:rPr lang="en-US" baseline="0" dirty="0"/>
              <a:t> to prevent progressive loss of mean muscle mass; In older adult want to exceed this to improve muscle mass , strength and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D1DF6-9D95-4C4A-B301-B1FA2B59215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Calcium and </a:t>
            </a:r>
            <a:r>
              <a:rPr lang="en-US" dirty="0" err="1"/>
              <a:t>vit</a:t>
            </a:r>
            <a:r>
              <a:rPr lang="en-US" dirty="0"/>
              <a:t> D most problematic in women at risk for osteoporosis </a:t>
            </a:r>
          </a:p>
          <a:p>
            <a:r>
              <a:rPr lang="en-US" dirty="0"/>
              <a:t>1 qt milk as 400 </a:t>
            </a:r>
            <a:r>
              <a:rPr lang="en-US" dirty="0" err="1"/>
              <a:t>iu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D -  recommendation is 600 </a:t>
            </a:r>
            <a:r>
              <a:rPr lang="en-US" dirty="0" err="1"/>
              <a:t>iu</a:t>
            </a:r>
            <a:r>
              <a:rPr lang="en-US" dirty="0"/>
              <a:t>/day or 1.5 	</a:t>
            </a:r>
            <a:r>
              <a:rPr lang="en-US" dirty="0" err="1"/>
              <a:t>qts</a:t>
            </a:r>
            <a:r>
              <a:rPr lang="en-US" dirty="0"/>
              <a:t> milk (!!)</a:t>
            </a:r>
          </a:p>
          <a:p>
            <a:r>
              <a:rPr lang="en-US" dirty="0"/>
              <a:t>Vitamin D deficiency- reduced bone</a:t>
            </a:r>
            <a:r>
              <a:rPr lang="en-US" baseline="0" dirty="0"/>
              <a:t> density, fractures, impaired mobility </a:t>
            </a:r>
          </a:p>
          <a:p>
            <a:r>
              <a:rPr lang="en-US" baseline="0" dirty="0"/>
              <a:t>Vitamin b12- pernicious anemia and atrophic gastritis most common causes- lead to </a:t>
            </a:r>
            <a:r>
              <a:rPr lang="en-US" baseline="0" dirty="0" err="1"/>
              <a:t>macrocytic</a:t>
            </a:r>
            <a:r>
              <a:rPr lang="en-US" baseline="0" dirty="0"/>
              <a:t> anemia, ataxia, dementia, </a:t>
            </a:r>
            <a:r>
              <a:rPr lang="en-US" baseline="0" dirty="0" err="1"/>
              <a:t>neuropathies,etc</a:t>
            </a:r>
            <a:endParaRPr lang="en-US" baseline="0" dirty="0"/>
          </a:p>
          <a:p>
            <a:pPr marL="114300" indent="0">
              <a:buNone/>
            </a:pPr>
            <a:r>
              <a:rPr lang="en-US" dirty="0"/>
              <a:t>Secondary to poor gastric absorption</a:t>
            </a:r>
          </a:p>
          <a:p>
            <a:pPr marL="114300" indent="0">
              <a:buNone/>
            </a:pPr>
            <a:r>
              <a:rPr lang="en-US" dirty="0"/>
              <a:t>	Dietary B-12 protein bound in food</a:t>
            </a:r>
          </a:p>
          <a:p>
            <a:pPr marL="114300" indent="0">
              <a:buNone/>
            </a:pPr>
            <a:r>
              <a:rPr lang="en-US" dirty="0"/>
              <a:t>	Cleavage requires intrinsic factor (from parietal cells)</a:t>
            </a:r>
          </a:p>
          <a:p>
            <a:pPr marL="114300" indent="0">
              <a:buNone/>
            </a:pPr>
            <a:r>
              <a:rPr lang="en-US" dirty="0"/>
              <a:t>	Oral B-12 is free form, not protein bound, easily absorbed </a:t>
            </a:r>
            <a:endParaRPr lang="en-US" baseline="0" dirty="0"/>
          </a:p>
          <a:p>
            <a:r>
              <a:rPr lang="en-US" baseline="0" dirty="0" err="1"/>
              <a:t>Folate</a:t>
            </a:r>
            <a:r>
              <a:rPr lang="en-US" baseline="0" dirty="0"/>
              <a:t>-associated with colon cancer, anemia, depression and cognitive impairment/associated with ETOH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D1DF6-9D95-4C4A-B301-B1FA2B59215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-Serum albumin is a highly predictive serum screening tool-it can predict morbidly and mortality in the elderly (impacted</a:t>
            </a:r>
            <a:r>
              <a:rPr lang="en-US" baseline="0" dirty="0"/>
              <a:t> by infection and inflammation)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Transferrin</a:t>
            </a:r>
            <a:r>
              <a:rPr lang="en-US" dirty="0"/>
              <a:t>  is also</a:t>
            </a:r>
            <a:r>
              <a:rPr lang="en-US" baseline="0" dirty="0"/>
              <a:t> sensitive for early protein energy malnutrition but impacted by other disease</a:t>
            </a:r>
          </a:p>
          <a:p>
            <a:r>
              <a:rPr lang="en-US" baseline="0" dirty="0"/>
              <a:t>-Low Total  serum cholesterol has also been associated with increased risk of malnutrition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D1DF6-9D95-4C4A-B301-B1FA2B59215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0A615CB-6BEB-2349-B99E-CC8A3F0DF6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0D33AA-1677-374D-BC63-E84ED6513117}" type="datetimeFigureOut">
              <a:rPr lang="en-US" smtClean="0"/>
              <a:pPr/>
              <a:t>10/5/2018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00445"/>
            <a:ext cx="7543800" cy="2593975"/>
          </a:xfrm>
        </p:spPr>
        <p:txBody>
          <a:bodyPr/>
          <a:lstStyle/>
          <a:p>
            <a:r>
              <a:rPr lang="en-US" dirty="0"/>
              <a:t>Nutrition in the Elderly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029" y="4571999"/>
            <a:ext cx="2836349" cy="133037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Patty Harris, </a:t>
            </a:r>
            <a:r>
              <a:rPr lang="en-US" dirty="0" smtClean="0"/>
              <a:t>MD</a:t>
            </a:r>
            <a:endParaRPr lang="en-US" dirty="0"/>
          </a:p>
          <a:p>
            <a:r>
              <a:rPr lang="en-US" dirty="0"/>
              <a:t>Carolyn </a:t>
            </a:r>
            <a:r>
              <a:rPr lang="en-US" dirty="0" err="1" smtClean="0"/>
              <a:t>Kaloostian</a:t>
            </a:r>
            <a:r>
              <a:rPr lang="en-US" dirty="0" smtClean="0"/>
              <a:t>, MD, MPH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Jo Marie Reilly, </a:t>
            </a:r>
            <a:r>
              <a:rPr lang="en-US" dirty="0" smtClean="0"/>
              <a:t>MD, </a:t>
            </a:r>
            <a:r>
              <a:rPr lang="en-US" dirty="0"/>
              <a:t>MPH</a:t>
            </a:r>
          </a:p>
          <a:p>
            <a:r>
              <a:rPr lang="en-US" dirty="0"/>
              <a:t>2018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149" y="2722414"/>
            <a:ext cx="4246188" cy="3179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Nutritional Assessment in Older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/>
              <a:t>Dietary assessment</a:t>
            </a:r>
          </a:p>
          <a:p>
            <a:r>
              <a:rPr lang="en-US" sz="2400" dirty="0"/>
              <a:t>24 hour recall</a:t>
            </a:r>
          </a:p>
          <a:p>
            <a:r>
              <a:rPr lang="en-US" sz="2400" dirty="0"/>
              <a:t>Food records for 7 days</a:t>
            </a:r>
          </a:p>
          <a:p>
            <a:r>
              <a:rPr lang="en-US" sz="2400" dirty="0"/>
              <a:t>*unintentional weight loss</a:t>
            </a:r>
          </a:p>
          <a:p>
            <a:pPr>
              <a:buNone/>
            </a:pPr>
            <a:r>
              <a:rPr lang="en-US" sz="2400" b="1" dirty="0"/>
              <a:t>Clinical Assessment</a:t>
            </a:r>
          </a:p>
          <a:p>
            <a:r>
              <a:rPr lang="en-US" sz="2400" dirty="0"/>
              <a:t>Wasted , thin, skin, hair, nails, wound healing</a:t>
            </a:r>
          </a:p>
          <a:p>
            <a:pPr>
              <a:buNone/>
            </a:pPr>
            <a:r>
              <a:rPr lang="en-US" sz="2400" b="1" dirty="0"/>
              <a:t>Screening tools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MUST-Malnutrition Universal Screening tool</a:t>
            </a:r>
          </a:p>
          <a:p>
            <a:r>
              <a:rPr lang="en-US" sz="2400" dirty="0"/>
              <a:t>MNA-SF- Mini-nutritional Assessment short form</a:t>
            </a:r>
          </a:p>
          <a:p>
            <a:r>
              <a:rPr lang="en-US" sz="2400" dirty="0"/>
              <a:t>*Nutrition Screening Initiative</a:t>
            </a:r>
          </a:p>
          <a:p>
            <a:r>
              <a:rPr lang="en-US" sz="2400" dirty="0"/>
              <a:t>Serum markers-albumin, transferring, serum cholesterol</a:t>
            </a:r>
          </a:p>
          <a:p>
            <a:endParaRPr lang="en-US" sz="2800" dirty="0"/>
          </a:p>
        </p:txBody>
      </p:sp>
      <p:pic>
        <p:nvPicPr>
          <p:cNvPr id="4" name="Picture 3" descr="images-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940" y="1099259"/>
            <a:ext cx="2401347" cy="24013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2734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Malnutrition Universal </a:t>
            </a:r>
            <a:br>
              <a:rPr lang="en-US" dirty="0"/>
            </a:br>
            <a:r>
              <a:rPr lang="en-US" dirty="0"/>
              <a:t>Screening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0615"/>
            <a:ext cx="7620000" cy="4800600"/>
          </a:xfrm>
        </p:spPr>
        <p:txBody>
          <a:bodyPr/>
          <a:lstStyle/>
          <a:p>
            <a:r>
              <a:rPr lang="en-US" dirty="0"/>
              <a:t>Takes 3-5 minutes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High predictive value in hospital and community environment</a:t>
            </a:r>
          </a:p>
          <a:p>
            <a:endParaRPr lang="en-US" dirty="0"/>
          </a:p>
          <a:p>
            <a:r>
              <a:rPr lang="en-US" dirty="0"/>
              <a:t>Get “risk” score of low, </a:t>
            </a:r>
          </a:p>
          <a:p>
            <a:pPr>
              <a:buNone/>
            </a:pPr>
            <a:r>
              <a:rPr lang="en-US" dirty="0"/>
              <a:t>medium or high</a:t>
            </a:r>
          </a:p>
          <a:p>
            <a:endParaRPr lang="en-US" dirty="0"/>
          </a:p>
          <a:p>
            <a:r>
              <a:rPr lang="en-US" dirty="0"/>
              <a:t>Validated</a:t>
            </a:r>
          </a:p>
          <a:p>
            <a:endParaRPr lang="en-US" dirty="0"/>
          </a:p>
          <a:p>
            <a:r>
              <a:rPr lang="en-US" dirty="0"/>
              <a:t>Developed by the AAFP                 </a:t>
            </a:r>
          </a:p>
          <a:p>
            <a:pPr>
              <a:buNone/>
            </a:pPr>
            <a:r>
              <a:rPr lang="en-US" dirty="0"/>
              <a:t>and American Dietetic Association</a:t>
            </a:r>
          </a:p>
        </p:txBody>
      </p:sp>
      <p:pic>
        <p:nvPicPr>
          <p:cNvPr id="4" name="Picture 3" descr="images-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792" y="3222899"/>
            <a:ext cx="3682148" cy="26786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219260"/>
              </p:ext>
            </p:extLst>
          </p:nvPr>
        </p:nvGraphicFramePr>
        <p:xfrm>
          <a:off x="1660358" y="117765"/>
          <a:ext cx="5380981" cy="6650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Acrobat Document" r:id="rId3" imgW="7785100" imgH="10071100" progId="">
                  <p:embed/>
                </p:oleObj>
              </mc:Choice>
              <mc:Fallback>
                <p:oleObj name="Acrobat Document" r:id="rId3" imgW="7785100" imgH="100711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358" y="117765"/>
                        <a:ext cx="5380981" cy="66501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1954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202520"/>
              </p:ext>
            </p:extLst>
          </p:nvPr>
        </p:nvGraphicFramePr>
        <p:xfrm>
          <a:off x="1475875" y="103909"/>
          <a:ext cx="5406188" cy="6660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Acrobat Document" r:id="rId3" imgW="7785100" imgH="10071100" progId="">
                  <p:embed/>
                </p:oleObj>
              </mc:Choice>
              <mc:Fallback>
                <p:oleObj name="Acrobat Document" r:id="rId3" imgW="7785100" imgH="100711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875" y="103909"/>
                        <a:ext cx="5406188" cy="666057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659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1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872"/>
            <a:ext cx="7620000" cy="4800600"/>
          </a:xfrm>
        </p:spPr>
        <p:txBody>
          <a:bodyPr>
            <a:normAutofit/>
          </a:bodyPr>
          <a:lstStyle/>
          <a:p>
            <a:r>
              <a:rPr lang="en-US" dirty="0"/>
              <a:t>Review the, basic biology/physiology of aging related to nutrition &amp; malnutrition and its incidence in the older adult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Review common issues that impact adequate nutrition in the older adult 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Discuss macro and micro nutrients and deficiencies that should be considered and screened for in the older adult to optimize health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Discuss a simple nutritional screening tool that may facilitate better older adult nutritional screening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714583"/>
          </a:xfrm>
        </p:spPr>
        <p:txBody>
          <a:bodyPr>
            <a:noAutofit/>
          </a:bodyPr>
          <a:lstStyle/>
          <a:p>
            <a:pPr algn="ctr"/>
            <a:r>
              <a:rPr lang="en-US" sz="4100" dirty="0"/>
              <a:t>Older Adult Physiological/Biological Digestive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43" y="1880615"/>
            <a:ext cx="7620000" cy="389280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Changes in healthy older adults:</a:t>
            </a:r>
          </a:p>
          <a:p>
            <a:pPr>
              <a:buNone/>
            </a:pPr>
            <a:endParaRPr lang="en-US" sz="1200" dirty="0"/>
          </a:p>
          <a:p>
            <a:r>
              <a:rPr lang="en-US" dirty="0" err="1"/>
              <a:t>Neurodegeneration</a:t>
            </a:r>
            <a:r>
              <a:rPr lang="en-US" dirty="0"/>
              <a:t> of the aging gut nervous </a:t>
            </a:r>
          </a:p>
          <a:p>
            <a:pPr>
              <a:buNone/>
            </a:pPr>
            <a:r>
              <a:rPr lang="en-US" dirty="0"/>
              <a:t>    system (dysphagia, reflux, constipation)</a:t>
            </a:r>
          </a:p>
          <a:p>
            <a:r>
              <a:rPr lang="en-US" dirty="0"/>
              <a:t>Decreased gastric secretions with aging</a:t>
            </a:r>
          </a:p>
          <a:p>
            <a:r>
              <a:rPr lang="en-US" dirty="0"/>
              <a:t>Appetite and food consumption declines-less hungry, fuller between meals, eat more slowly, consume smaller meals</a:t>
            </a:r>
          </a:p>
          <a:p>
            <a:r>
              <a:rPr lang="en-US" dirty="0"/>
              <a:t>”Anorexia of aging”-net </a:t>
            </a:r>
          </a:p>
          <a:p>
            <a:r>
              <a:rPr lang="en-US" dirty="0"/>
              <a:t> body weight loss</a:t>
            </a:r>
          </a:p>
          <a:p>
            <a:r>
              <a:rPr lang="en-US" dirty="0"/>
              <a:t>Decreased taste and</a:t>
            </a:r>
          </a:p>
          <a:p>
            <a:pPr marL="114300" indent="0">
              <a:buNone/>
            </a:pPr>
            <a:r>
              <a:rPr lang="en-US" dirty="0"/>
              <a:t>    smell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images-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748" y="4433455"/>
            <a:ext cx="4414135" cy="2210337"/>
          </a:xfrm>
          <a:prstGeom prst="rect">
            <a:avLst/>
          </a:prstGeom>
        </p:spPr>
      </p:pic>
      <p:pic>
        <p:nvPicPr>
          <p:cNvPr id="6" name="Picture 5" descr="images-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0582" y="1989220"/>
            <a:ext cx="1865850" cy="173765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Older Adult Changes in Body Weight/Composition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4120"/>
            <a:ext cx="7620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Changes with healthy elderly: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With age, loss of up to 3 kg (6.6#) of lean </a:t>
            </a:r>
          </a:p>
          <a:p>
            <a:pPr>
              <a:buNone/>
            </a:pPr>
            <a:r>
              <a:rPr lang="en-US" dirty="0"/>
              <a:t>  body mass per body mass decade</a:t>
            </a:r>
          </a:p>
          <a:p>
            <a:pPr>
              <a:buNone/>
            </a:pPr>
            <a:r>
              <a:rPr lang="en-US" dirty="0"/>
              <a:t> after age 50.</a:t>
            </a:r>
          </a:p>
          <a:p>
            <a:endParaRPr lang="en-US" dirty="0"/>
          </a:p>
          <a:p>
            <a:r>
              <a:rPr lang="en-US" dirty="0"/>
              <a:t>This leads to an increase body fat (intra-hepatic and intra-abdominal)</a:t>
            </a:r>
          </a:p>
          <a:p>
            <a:endParaRPr lang="en-US" dirty="0"/>
          </a:p>
          <a:p>
            <a:r>
              <a:rPr lang="en-US" dirty="0"/>
              <a:t>*Net Decline in skeletal mass-</a:t>
            </a:r>
            <a:r>
              <a:rPr lang="en-US" dirty="0" err="1"/>
              <a:t>sarcopenia</a:t>
            </a:r>
            <a:endParaRPr lang="en-US" dirty="0"/>
          </a:p>
        </p:txBody>
      </p:sp>
      <p:pic>
        <p:nvPicPr>
          <p:cNvPr id="4" name="Picture 3" descr="images-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731" y="1896137"/>
            <a:ext cx="2230470" cy="2127152"/>
          </a:xfrm>
          <a:prstGeom prst="rect">
            <a:avLst/>
          </a:prstGeom>
        </p:spPr>
      </p:pic>
      <p:pic>
        <p:nvPicPr>
          <p:cNvPr id="5" name="Picture 4" descr="images-13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130" y="4838843"/>
            <a:ext cx="2505598" cy="18529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Psychological/Social Issues in Older Adult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1645"/>
            <a:ext cx="762000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Psychological</a:t>
            </a:r>
          </a:p>
          <a:p>
            <a:r>
              <a:rPr lang="en-US" dirty="0"/>
              <a:t>Delirium</a:t>
            </a:r>
          </a:p>
          <a:p>
            <a:r>
              <a:rPr lang="en-US" dirty="0"/>
              <a:t>Dementia</a:t>
            </a:r>
          </a:p>
          <a:p>
            <a:r>
              <a:rPr lang="en-US" dirty="0"/>
              <a:t>Depression/anxiety/bereavement</a:t>
            </a:r>
          </a:p>
          <a:p>
            <a:r>
              <a:rPr lang="en-US" dirty="0"/>
              <a:t>Alcoholism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Social</a:t>
            </a:r>
          </a:p>
          <a:p>
            <a:r>
              <a:rPr lang="en-US" dirty="0"/>
              <a:t>Poverty</a:t>
            </a:r>
          </a:p>
          <a:p>
            <a:r>
              <a:rPr lang="en-US" dirty="0"/>
              <a:t>Isolation</a:t>
            </a:r>
          </a:p>
          <a:p>
            <a:r>
              <a:rPr lang="en-US" dirty="0"/>
              <a:t>Inability to shop/prepare and cook food</a:t>
            </a:r>
          </a:p>
          <a:p>
            <a:pPr>
              <a:buNone/>
            </a:pPr>
            <a:endParaRPr lang="en-US" b="1" dirty="0"/>
          </a:p>
        </p:txBody>
      </p:sp>
      <p:pic>
        <p:nvPicPr>
          <p:cNvPr id="5" name="Picture 4" descr="images-1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065" y="3940613"/>
            <a:ext cx="3105810" cy="1879074"/>
          </a:xfrm>
          <a:prstGeom prst="rect">
            <a:avLst/>
          </a:prstGeom>
        </p:spPr>
      </p:pic>
      <p:pic>
        <p:nvPicPr>
          <p:cNvPr id="6" name="Picture 5" descr="images-1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9065" y="1781645"/>
            <a:ext cx="3251200" cy="152998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Common Issues that Impact Older Adult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4120"/>
            <a:ext cx="7620000" cy="4800600"/>
          </a:xfrm>
        </p:spPr>
        <p:txBody>
          <a:bodyPr/>
          <a:lstStyle/>
          <a:p>
            <a:r>
              <a:rPr lang="en-US" dirty="0"/>
              <a:t>Hydration-30 ml/kg body weight</a:t>
            </a:r>
          </a:p>
          <a:p>
            <a:endParaRPr lang="en-US" dirty="0"/>
          </a:p>
          <a:p>
            <a:r>
              <a:rPr lang="en-US" dirty="0"/>
              <a:t>Mobility</a:t>
            </a:r>
          </a:p>
          <a:p>
            <a:endParaRPr lang="en-US" dirty="0"/>
          </a:p>
          <a:p>
            <a:r>
              <a:rPr lang="en-US" dirty="0"/>
              <a:t>Teeth</a:t>
            </a:r>
          </a:p>
          <a:p>
            <a:endParaRPr lang="en-US" dirty="0"/>
          </a:p>
          <a:p>
            <a:r>
              <a:rPr lang="en-US" dirty="0"/>
              <a:t>Fiber</a:t>
            </a:r>
          </a:p>
          <a:p>
            <a:endParaRPr lang="en-US" dirty="0"/>
          </a:p>
          <a:p>
            <a:r>
              <a:rPr lang="en-US" dirty="0"/>
              <a:t>Chronic illnesses and medications for them</a:t>
            </a:r>
          </a:p>
          <a:p>
            <a:endParaRPr lang="en-US" dirty="0"/>
          </a:p>
          <a:p>
            <a:r>
              <a:rPr lang="en-US" dirty="0"/>
              <a:t>Reduced Income</a:t>
            </a:r>
          </a:p>
        </p:txBody>
      </p:sp>
      <p:pic>
        <p:nvPicPr>
          <p:cNvPr id="6" name="Picture 5" descr="images-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513" y="2938730"/>
            <a:ext cx="2006504" cy="1644589"/>
          </a:xfrm>
          <a:prstGeom prst="rect">
            <a:avLst/>
          </a:prstGeom>
        </p:spPr>
      </p:pic>
      <p:pic>
        <p:nvPicPr>
          <p:cNvPr id="7" name="Picture 6" descr="images-5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0140" y="3202491"/>
            <a:ext cx="2751468" cy="1133275"/>
          </a:xfrm>
          <a:prstGeom prst="rect">
            <a:avLst/>
          </a:prstGeom>
        </p:spPr>
      </p:pic>
      <p:pic>
        <p:nvPicPr>
          <p:cNvPr id="8" name="Picture 7" descr="Unknown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3725" y="1503013"/>
            <a:ext cx="1244298" cy="1435717"/>
          </a:xfrm>
          <a:prstGeom prst="rect">
            <a:avLst/>
          </a:prstGeom>
        </p:spPr>
      </p:pic>
      <p:pic>
        <p:nvPicPr>
          <p:cNvPr id="9" name="Picture 8" descr="Unknown-2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5874" y="5101146"/>
            <a:ext cx="1507058" cy="1563574"/>
          </a:xfrm>
          <a:prstGeom prst="rect">
            <a:avLst/>
          </a:prstGeom>
        </p:spPr>
      </p:pic>
      <p:pic>
        <p:nvPicPr>
          <p:cNvPr id="10" name="Picture 9" descr="Unknown-3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5274" y="4696873"/>
            <a:ext cx="990600" cy="19255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100" dirty="0"/>
              <a:t>Protein Needs in Older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dirty="0"/>
              <a:t>RDA  minimum for protein regardless of age is .8 gram protein/kg a day</a:t>
            </a:r>
          </a:p>
          <a:p>
            <a:r>
              <a:rPr lang="en-US" dirty="0"/>
              <a:t>RDA  of 1.5 protein/kg a day for elder adult is optimal to improve health function  (about 3 oz with each meal daily)</a:t>
            </a:r>
          </a:p>
          <a:p>
            <a:r>
              <a:rPr lang="en-US" dirty="0"/>
              <a:t>Amount and quality of protein intake decreases with age</a:t>
            </a: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672" y="4195762"/>
            <a:ext cx="3288985" cy="2387600"/>
          </a:xfrm>
          <a:prstGeom prst="rect">
            <a:avLst/>
          </a:prstGeom>
        </p:spPr>
      </p:pic>
      <p:pic>
        <p:nvPicPr>
          <p:cNvPr id="6" name="Picture 5" descr="images-3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2600" y="4371979"/>
            <a:ext cx="3784600" cy="17170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Macro and Micro Nutrient Needs in Older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64120"/>
            <a:ext cx="7620000" cy="4800600"/>
          </a:xfrm>
        </p:spPr>
        <p:txBody>
          <a:bodyPr>
            <a:noAutofit/>
          </a:bodyPr>
          <a:lstStyle/>
          <a:p>
            <a:r>
              <a:rPr lang="en-US" b="1" dirty="0"/>
              <a:t>Reduced Vitamin D and calcium</a:t>
            </a:r>
            <a:r>
              <a:rPr lang="en-US" dirty="0"/>
              <a:t>-(decreased sun </a:t>
            </a:r>
          </a:p>
          <a:p>
            <a:pPr>
              <a:buNone/>
            </a:pPr>
            <a:r>
              <a:rPr lang="en-US" dirty="0"/>
              <a:t>exposure, thinning of skin and reduced skin production</a:t>
            </a:r>
          </a:p>
          <a:p>
            <a:r>
              <a:rPr lang="en-US" dirty="0"/>
              <a:t>Increased calcium needs Post-menopausal women not on estrogen need 1500 mg/calcium daily </a:t>
            </a:r>
          </a:p>
          <a:p>
            <a:r>
              <a:rPr lang="en-US" b="1" dirty="0"/>
              <a:t>Vitamin B-12 deficiency </a:t>
            </a:r>
            <a:r>
              <a:rPr lang="en-US" dirty="0"/>
              <a:t>- 12-14% of community dwellign/25% of institutionalized older adults</a:t>
            </a:r>
          </a:p>
          <a:p>
            <a:r>
              <a:rPr lang="en-US" b="1" dirty="0" err="1"/>
              <a:t>Folate</a:t>
            </a:r>
            <a:r>
              <a:rPr lang="en-US" b="1" dirty="0"/>
              <a:t> deficiency </a:t>
            </a:r>
            <a:r>
              <a:rPr lang="en-US" dirty="0"/>
              <a:t>–Up to 50% decreased in older adults, higher if institutionalized </a:t>
            </a:r>
          </a:p>
          <a:p>
            <a:r>
              <a:rPr lang="en-US" b="1" dirty="0"/>
              <a:t>Vitamin C</a:t>
            </a:r>
            <a:r>
              <a:rPr lang="en-US" dirty="0"/>
              <a:t>-150 mg men and 75 mg women</a:t>
            </a:r>
          </a:p>
          <a:p>
            <a:r>
              <a:rPr lang="en-US" dirty="0"/>
              <a:t>Zinc, selenium, copper, chromium and manganese levels/needs are unchanged with healthy aging</a:t>
            </a:r>
          </a:p>
          <a:p>
            <a:r>
              <a:rPr lang="en-US" dirty="0"/>
              <a:t>Older people do not clear Vitamin A well-</a:t>
            </a:r>
            <a:r>
              <a:rPr lang="en-US" dirty="0" err="1"/>
              <a:t>hypervitaminois</a:t>
            </a:r>
            <a:endParaRPr lang="en-US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968" y="872928"/>
            <a:ext cx="1844231" cy="918194"/>
          </a:xfrm>
          <a:prstGeom prst="rect">
            <a:avLst/>
          </a:prstGeom>
        </p:spPr>
      </p:pic>
      <p:pic>
        <p:nvPicPr>
          <p:cNvPr id="6" name="Picture 5" descr="Unknown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830" y="1003110"/>
            <a:ext cx="2104238" cy="7150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Vitamin Deficiencies in the Elderly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In general, reduced intake and unbalanced diet predisposes people to vitamin and mineral deficiencies.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Drugs affect absorption of vitamins/hepatic metabolism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Smoking interferes with vitamins-especially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 and </a:t>
            </a:r>
            <a:r>
              <a:rPr lang="en-US" dirty="0" err="1"/>
              <a:t>folate</a:t>
            </a:r>
            <a:endParaRPr lang="en-US" dirty="0"/>
          </a:p>
        </p:txBody>
      </p:sp>
      <p:pic>
        <p:nvPicPr>
          <p:cNvPr id="5" name="Picture 4" descr="images-1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93" y="4333009"/>
            <a:ext cx="4098991" cy="2067791"/>
          </a:xfrm>
          <a:prstGeom prst="rect">
            <a:avLst/>
          </a:prstGeom>
        </p:spPr>
      </p:pic>
      <p:pic>
        <p:nvPicPr>
          <p:cNvPr id="6" name="Picture 5" descr="images-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836" y="4333008"/>
            <a:ext cx="3499107" cy="206779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427</TotalTime>
  <Words>819</Words>
  <Application>Microsoft Office PowerPoint</Application>
  <PresentationFormat>On-screen Show (4:3)</PresentationFormat>
  <Paragraphs>133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Adjacency</vt:lpstr>
      <vt:lpstr>Acrobat Document</vt:lpstr>
      <vt:lpstr>Nutrition in the Elderly</vt:lpstr>
      <vt:lpstr>Objectives</vt:lpstr>
      <vt:lpstr>Older Adult Physiological/Biological Digestive Changes</vt:lpstr>
      <vt:lpstr>Older Adult Changes in Body Weight/Composition</vt:lpstr>
      <vt:lpstr>Psychological/Social Issues in Older Adult Nutrition</vt:lpstr>
      <vt:lpstr>Common Issues that Impact Older Adult Nutrition</vt:lpstr>
      <vt:lpstr>Protein Needs in Older Adults</vt:lpstr>
      <vt:lpstr>Macro and Micro Nutrient Needs in Older Adults</vt:lpstr>
      <vt:lpstr>Vitamin Deficiencies in the Elderly</vt:lpstr>
      <vt:lpstr>Nutritional Assessment in Older Adults</vt:lpstr>
      <vt:lpstr>Malnutrition Universal  Screening Tool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in the Elderly</dc:title>
  <dc:creator>Jo Marie Reilly</dc:creator>
  <cp:lastModifiedBy>Windows User</cp:lastModifiedBy>
  <cp:revision>25</cp:revision>
  <dcterms:created xsi:type="dcterms:W3CDTF">2016-02-11T05:02:27Z</dcterms:created>
  <dcterms:modified xsi:type="dcterms:W3CDTF">2018-10-05T19:32:25Z</dcterms:modified>
</cp:coreProperties>
</file>